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5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0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5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5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2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7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E1EF06-314B-4095-970C-6804FA1C0FB2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3893AC-58DE-44FF-906F-2ABD17C5C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7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5463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324100" y="6457890"/>
            <a:ext cx="6966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মোহাম্মাদ মফিজুল আলম</a:t>
            </a:r>
            <a:r>
              <a:rPr lang="bn-IN" sz="20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,আজাদ বখত উচ্চ বিদ্যালয় ও কলেজ, শেরপুর,মৌলভীবাজার।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5" y="367901"/>
            <a:ext cx="11421257" cy="613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923" y="367901"/>
            <a:ext cx="6817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ক্লাশে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8" y="806438"/>
            <a:ext cx="5319272" cy="5590903"/>
          </a:xfrm>
          <a:prstGeom prst="roundRect">
            <a:avLst>
              <a:gd name="adj" fmla="val 65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5030448" y="219576"/>
            <a:ext cx="1892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শাকসবজি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D:\agriculture\6-8class agriculture picture\13501984724_2181fa06af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6880" y="806437"/>
            <a:ext cx="5545951" cy="55909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1381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5762" y="467770"/>
            <a:ext cx="1109095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মসলা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2" y="1532965"/>
            <a:ext cx="3636084" cy="4580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5" descr="D:\Md.ashraful islam_2nd session_agri_khulna\New folder\শ্রেনি ৬ পাট ৮\16-300x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42" y="1532965"/>
            <a:ext cx="3734310" cy="4580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8" y="1532966"/>
            <a:ext cx="3446989" cy="4580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054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3" y="1268601"/>
            <a:ext cx="3670662" cy="3905480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1" y="1268600"/>
            <a:ext cx="3553098" cy="3905480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4" y="1268600"/>
            <a:ext cx="3631474" cy="3905479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5662547" y="318667"/>
            <a:ext cx="118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ফুল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2371741" y="1213447"/>
            <a:ext cx="3585873" cy="914400"/>
          </a:xfrm>
          <a:prstGeom prst="ribbon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815729"/>
              </p:ext>
            </p:extLst>
          </p:nvPr>
        </p:nvGraphicFramePr>
        <p:xfrm>
          <a:off x="1227910" y="4017172"/>
          <a:ext cx="9157062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6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4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85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93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7114"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ফুল</a:t>
                      </a:r>
                      <a:r>
                        <a:rPr lang="bn-IN" sz="280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৫ টি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ফল ৫টি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শাকসবজি</a:t>
                      </a:r>
                      <a:r>
                        <a:rPr lang="bn-IN" sz="280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৫টি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মসলা</a:t>
                      </a:r>
                      <a:r>
                        <a:rPr lang="bn-IN" sz="2800" baseline="0" dirty="0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৫টি </a:t>
                      </a:r>
                      <a:endParaRPr lang="en-US" sz="28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42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4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67454" y="3099681"/>
            <a:ext cx="2690160" cy="5232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ছকটি পুরন কর।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23880" r="23084" b="16418"/>
          <a:stretch/>
        </p:blipFill>
        <p:spPr>
          <a:xfrm rot="5400000">
            <a:off x="6467938" y="358500"/>
            <a:ext cx="3258458" cy="3538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681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8" y="1068715"/>
            <a:ext cx="3490088" cy="4150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41" y="1068714"/>
            <a:ext cx="3669510" cy="4150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5" name="Rectangle 4"/>
          <p:cNvSpPr/>
          <p:nvPr/>
        </p:nvSpPr>
        <p:spPr>
          <a:xfrm>
            <a:off x="4855362" y="428878"/>
            <a:ext cx="2829621" cy="5232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as-IN" sz="2800" b="1" dirty="0">
                <a:ln w="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পুষ্টি ও পারিবারিক </a:t>
            </a:r>
            <a:r>
              <a:rPr lang="bn-BD" sz="2800" b="1" dirty="0">
                <a:ln w="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গুরুত্ব</a:t>
            </a:r>
            <a:endParaRPr lang="en-US" sz="2800" b="1" dirty="0">
              <a:ln w="0"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3221" y="5436562"/>
            <a:ext cx="9023744" cy="9541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একজন মানুষের দৈনিক ৪৫০ গ্রাম ফল ও শাকসবজি খাওয়া উচিত। বসতবাড়ির চারপাশে উদ্যান ফসল চাষ করে পরিবারের খাদ্য ও পুষ্টির চাহিদা মেটানো যায়।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8" y="1187356"/>
            <a:ext cx="3476700" cy="3916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75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5612" y="5500821"/>
            <a:ext cx="7124293" cy="95410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আম,কাঁঠাল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</a:t>
            </a:r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জাম ইত্যাদি ফলের গাছ থেকে দামি কাঠ পাওয়া যায়।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ইহার ডালপালা  জ্বালানী হিসেবে ব্যবহার করতে পারি।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6360" y="476533"/>
            <a:ext cx="2829621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as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পুষ্টি ও পারিবারিক 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1084524"/>
            <a:ext cx="3469341" cy="42994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9" y="1100581"/>
            <a:ext cx="3638493" cy="42994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06" y="1100581"/>
            <a:ext cx="3649676" cy="4299413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7115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6" y="1178712"/>
            <a:ext cx="5512526" cy="415147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2" y="1178711"/>
            <a:ext cx="5405018" cy="415147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528485" y="490210"/>
            <a:ext cx="384913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উদ্যান ফসলের অর্থনৈতিক গুরুত্ব।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750" y="5757078"/>
            <a:ext cx="11004936" cy="5232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আম,কাঁঠাল ও জাম গাছের কাঠ দিয়ে আসবাবপত্র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তৈরির জন্য ছোট ও মাঝারি শিল্প গড়ে তোলা যায়।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26" y="1295400"/>
            <a:ext cx="3727239" cy="409956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8" y="1295400"/>
            <a:ext cx="3570596" cy="409956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3" y="1295400"/>
            <a:ext cx="3644537" cy="409956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892192" y="5817567"/>
            <a:ext cx="10605044" cy="57888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আম,পেয়ারা,লিচু,ইত্যাদি প্রক্রিয়াজাত করে জ্যাম ও জেলি তৈরি করে </a:t>
            </a: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বেশী দামে বিক্রি করা যায়।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9034" y="564206"/>
            <a:ext cx="3849132" cy="5232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bn-B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উদ্যান ফসলের অর্থনৈতিক গুরুত্ব।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1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8" y="1027517"/>
            <a:ext cx="3644538" cy="429768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00972" y="1027520"/>
            <a:ext cx="3641394" cy="429768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46" y="1027518"/>
            <a:ext cx="3531326" cy="429768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4158343" y="356081"/>
            <a:ext cx="3849132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উদ্যান ফসলের অর্থনৈতিক গুরুত্ব।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2228" y="5473414"/>
            <a:ext cx="7892480" cy="105560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টমেটো,আলু ও ইত্যাদি </a:t>
            </a: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সবজি প্রক্রিয়াজাত করে জ্যাম,জেলি,আচাঁর</a:t>
            </a:r>
            <a:r>
              <a:rPr lang="bn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জুঁস </a:t>
            </a:r>
            <a:r>
              <a:rPr lang="bn-IN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 করে </a:t>
            </a:r>
            <a:r>
              <a:rPr lang="bn-BD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বেশী দামে বিক্রি করা যায়।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8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5057" y="5343477"/>
            <a:ext cx="6370321" cy="95410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উদ্যান ফসলের পুষ্টি ও পারিবারিক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গুরত্ব লিখ?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</a:t>
            </a:r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উদ্যান ফসলের অর্থনৈতিক ২টি গুরুত্ব লিখ? 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bn-BD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Predefined Process 2"/>
          <p:cNvSpPr/>
          <p:nvPr/>
        </p:nvSpPr>
        <p:spPr>
          <a:xfrm>
            <a:off x="3642795" y="471645"/>
            <a:ext cx="4402182" cy="497347"/>
          </a:xfrm>
          <a:prstGeom prst="flowChartPredefinedProcess">
            <a:avLst/>
          </a:prstGeom>
          <a:solidFill>
            <a:schemeClr val="bg1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6965" r="13831" b="4079"/>
          <a:stretch/>
        </p:blipFill>
        <p:spPr>
          <a:xfrm rot="5400000">
            <a:off x="3930007" y="951712"/>
            <a:ext cx="3827756" cy="3862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88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5831" y="1560181"/>
            <a:ext cx="3111946" cy="1015663"/>
          </a:xfrm>
          <a:prstGeom prst="flowChartPredefinedProcess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00206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776" y="4084749"/>
            <a:ext cx="4292614" cy="20005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মোহাম্মদঃমফিজুল আলম</a:t>
            </a:r>
          </a:p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সহকারি গ্রন্হাগারিক,</a:t>
            </a:r>
          </a:p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আজাদ বখত উচচ বিদ্যালয় ও কলেজ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আফরোজগঞ্জ,মৌলভীবাজার।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13" y="681132"/>
            <a:ext cx="2447540" cy="30570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48" y="3227797"/>
            <a:ext cx="1905000" cy="2857500"/>
          </a:xfrm>
          <a:prstGeom prst="rect">
            <a:avLst/>
          </a:prstGeom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77691" y="805217"/>
            <a:ext cx="2189437" cy="26241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1" name="Rectangle 10"/>
          <p:cNvSpPr/>
          <p:nvPr/>
        </p:nvSpPr>
        <p:spPr>
          <a:xfrm>
            <a:off x="7629989" y="3838528"/>
            <a:ext cx="3810000" cy="22467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৬ষ্ঠ</a:t>
            </a:r>
            <a:r>
              <a:rPr lang="bn-BD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শ্রে</a:t>
            </a:r>
            <a:r>
              <a:rPr lang="en-US" sz="28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ণি</a:t>
            </a:r>
            <a:endParaRPr lang="bn-BD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lvl="0" indent="-342900" algn="ctr">
              <a:spcBef>
                <a:spcPct val="0"/>
              </a:spcBef>
              <a:defRPr/>
            </a:pPr>
            <a:r>
              <a:rPr lang="bn-BD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bn-BD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lvl="0" indent="-342900" algn="ctr">
              <a:spcBef>
                <a:spcPct val="0"/>
              </a:spcBef>
              <a:defRPr/>
            </a:pPr>
            <a:r>
              <a:rPr lang="bn-IN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পঞ্চম</a:t>
            </a:r>
            <a:r>
              <a:rPr lang="bn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28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bn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 উৎপাদন </a:t>
            </a:r>
            <a:endParaRPr lang="en-US" sz="28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342900" lvl="0" indent="-342900" algn="ctr">
              <a:spcBef>
                <a:spcPct val="0"/>
              </a:spcBef>
              <a:defRPr/>
            </a:pPr>
            <a:r>
              <a:rPr lang="en-US" sz="28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bn-IN" sz="28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</a:t>
            </a:r>
            <a:r>
              <a:rPr lang="en-US" sz="28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IN" sz="28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উদ্যান ফসলের পরিচিতি </a:t>
            </a:r>
            <a:r>
              <a:rPr lang="bn-IN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অর্থনৈতিক গুরুত্ব </a:t>
            </a:r>
            <a:r>
              <a:rPr lang="en-US" sz="2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8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gnetic Disk 1"/>
          <p:cNvSpPr/>
          <p:nvPr/>
        </p:nvSpPr>
        <p:spPr>
          <a:xfrm>
            <a:off x="3874721" y="561451"/>
            <a:ext cx="4343400" cy="1219200"/>
          </a:xfrm>
          <a:prstGeom prst="flowChartMagneticDisk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2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5959" y="2093431"/>
            <a:ext cx="318709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১।উদ্যান ফসল কাকে বলে?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2649" y="3591389"/>
            <a:ext cx="260039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s-IN" sz="2800" b="1" dirty="0">
                <a:latin typeface="NikoshBAN" pitchFamily="2" charset="0"/>
                <a:cs typeface="NikoshBAN" pitchFamily="2" charset="0"/>
              </a:rPr>
              <a:t>২</a:t>
            </a:r>
            <a:r>
              <a:rPr lang="as-IN" sz="2800" b="1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উদ্যান অর্থ কি?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b="1" dirty="0" smtClean="0">
                <a:latin typeface="NikoshBAN" pitchFamily="2" charset="0"/>
                <a:cs typeface="NikoshBAN" pitchFamily="2" charset="0"/>
              </a:rPr>
              <a:t>  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9" y="5054689"/>
            <a:ext cx="8305800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as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একজন ব্যাক্তির দৈনিক কত গ্রাম শাকসবজি ও ফলমূল খাওয়া উচিত</a:t>
            </a:r>
            <a:r>
              <a:rPr lang="as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I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ক) ৩৫০ গ্রাম        খ) ২৫০ গ্রাম       গ) ৪৫০ গ্রাম       ঘ) ৫৫০ গ্রাম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as-I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6046421" y="5505498"/>
            <a:ext cx="393568" cy="398913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35959" y="2851260"/>
            <a:ext cx="6963766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বাগানে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যেসব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ফসল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ফলানো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তাদেরকে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উদ্যান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ফসল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5959" y="4314560"/>
            <a:ext cx="242726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 উদ্যান অর্থ বাগান।</a:t>
            </a:r>
            <a:r>
              <a:rPr lang="as-IN" sz="2800" b="1" dirty="0" smtClean="0">
                <a:latin typeface="NikoshBAN" pitchFamily="2" charset="0"/>
                <a:cs typeface="NikoshBAN" pitchFamily="2" charset="0"/>
              </a:rPr>
              <a:t>  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4572000" y="571641"/>
            <a:ext cx="198120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17" y="1217972"/>
            <a:ext cx="3775166" cy="4035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7299" y="5708472"/>
            <a:ext cx="8855691" cy="58477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বাংলাদেশে জন্মে এমন ফল,শাকসবজি ও ফুলের তালিকা তৈরি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as-IN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5" y="1360354"/>
            <a:ext cx="7124230" cy="3989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66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368490"/>
            <a:ext cx="11427605" cy="6100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9302" y="518160"/>
            <a:ext cx="4636206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6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6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6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12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3758" y="818668"/>
            <a:ext cx="5116287" cy="609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rame 2"/>
          <p:cNvSpPr/>
          <p:nvPr/>
        </p:nvSpPr>
        <p:spPr>
          <a:xfrm>
            <a:off x="3413758" y="1915885"/>
            <a:ext cx="5116287" cy="4014652"/>
          </a:xfrm>
          <a:prstGeom prst="frame">
            <a:avLst>
              <a:gd name="adj1" fmla="val 16523"/>
            </a:avLst>
          </a:prstGeom>
          <a:blipFill>
            <a:blip r:embed="rId4"/>
            <a:tile tx="0" ty="0" sx="100000" sy="100000" flip="none" algn="tl"/>
          </a:blip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72851"/>
              </p:ext>
            </p:extLst>
          </p:nvPr>
        </p:nvGraphicFramePr>
        <p:xfrm>
          <a:off x="4491318" y="2891119"/>
          <a:ext cx="2622176" cy="2003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ackager Shell Object" showAsIcon="1" r:id="rId5" imgW="1676880" imgH="685800" progId="Package">
                  <p:embed/>
                </p:oleObj>
              </mc:Choice>
              <mc:Fallback>
                <p:oleObj name="Packager Shell Object" showAsIcon="1" r:id="rId5" imgW="16768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1318" y="2891119"/>
                        <a:ext cx="2622176" cy="2003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8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0" y="887104"/>
            <a:ext cx="5650173" cy="2797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6" y="887104"/>
            <a:ext cx="5171185" cy="2797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0" y="3780431"/>
            <a:ext cx="5650173" cy="262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6" y="3780431"/>
            <a:ext cx="5171185" cy="262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 flipH="1">
            <a:off x="3708763" y="411557"/>
            <a:ext cx="5334000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ফসল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চ্ছি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647" y="5950527"/>
            <a:ext cx="604683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0"/>
              </a:spcBef>
              <a:defRPr/>
            </a:pP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উদ্যান </a:t>
            </a:r>
            <a:r>
              <a:rPr lang="bn-IN" sz="3200" b="1" dirty="0">
                <a:latin typeface="NikoshBAN" pitchFamily="2" charset="0"/>
                <a:cs typeface="NikoshBAN" pitchFamily="2" charset="0"/>
              </a:rPr>
              <a:t>ফসলের পরিচিতি ও অর্থনৈতিক গুরুত্ব 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4571223" y="352939"/>
            <a:ext cx="3305680" cy="685800"/>
          </a:xfrm>
          <a:prstGeom prst="horizontalScroll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3888" y="1165431"/>
            <a:ext cx="10980100" cy="4658404"/>
            <a:chOff x="705395" y="1165431"/>
            <a:chExt cx="10980100" cy="465840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057" y="1165432"/>
              <a:ext cx="3721103" cy="4658403"/>
            </a:xfrm>
            <a:prstGeom prst="rect">
              <a:avLst/>
            </a:prstGeom>
            <a:ln w="57150" cap="sq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95" y="1165431"/>
              <a:ext cx="3711662" cy="4658404"/>
            </a:xfrm>
            <a:prstGeom prst="rect">
              <a:avLst/>
            </a:prstGeom>
            <a:ln w="57150" cap="sq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7" name="Picture 3" descr="D:\agriculture\class 6\Fruits_01_newsnextb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38161" y="1165431"/>
              <a:ext cx="3547334" cy="465840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</p:spTree>
    <p:extLst>
      <p:ext uri="{BB962C8B-B14F-4D97-AF65-F5344CB8AC3E}">
        <p14:creationId xmlns:p14="http://schemas.microsoft.com/office/powerpoint/2010/main" val="3038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061" y="2277291"/>
            <a:ext cx="8479971" cy="259515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এই পাঠ শেষে শিক্ষার্থীরা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….</a:t>
            </a:r>
          </a:p>
          <a:p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উদ্যান ফসল কী বলতে পারবে। </a:t>
            </a:r>
            <a:endParaRPr lang="bn-BD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উদ্যান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 </a:t>
            </a:r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 উল্লেখ 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পারবে। </a:t>
            </a:r>
          </a:p>
          <a:p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উদ্যান ফসলের </a:t>
            </a:r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পুষ্টি ও পারিবারিক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 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 পারবে।                                 </a:t>
            </a:r>
            <a:endParaRPr lang="bn-BD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উদ্যান ফসলের অর্থনৈতিক গুরুত্ব বর্ণনা </a:t>
            </a:r>
            <a:r>
              <a:rPr lang="bn-BD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BD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পারবে।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3981996" y="797430"/>
            <a:ext cx="3581400" cy="1143000"/>
          </a:xfrm>
          <a:prstGeom prst="cloud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0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6" y="1005840"/>
            <a:ext cx="10894424" cy="48724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75000" y="5971903"/>
            <a:ext cx="9276835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বাগানে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যেসব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ফসল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ফলানো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তাদেরকে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উদ্যান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ফসল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Garden crops)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85954" y="378823"/>
            <a:ext cx="1828800" cy="533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উদ্যান ফসল </a:t>
            </a:r>
            <a:endParaRPr lang="en-US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52" y="2984449"/>
            <a:ext cx="2731969" cy="33397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30" y="2984449"/>
            <a:ext cx="2820227" cy="339398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02" y="2984449"/>
            <a:ext cx="2701021" cy="339398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6944265" y="2110532"/>
            <a:ext cx="1371600" cy="57888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rgbClr val="7030A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মসলা 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85034" y="1578301"/>
            <a:ext cx="8598336" cy="4445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89517" y="2092430"/>
            <a:ext cx="1371600" cy="57888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rgbClr val="7030A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ফুল 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951" y="2132028"/>
            <a:ext cx="1371600" cy="57888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rgbClr val="7030A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ফল </a:t>
            </a:r>
            <a:r>
              <a:rPr lang="bn-BD" sz="2800" b="1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2" y="2984449"/>
            <a:ext cx="2673770" cy="330634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Box 9"/>
          <p:cNvSpPr txBox="1"/>
          <p:nvPr/>
        </p:nvSpPr>
        <p:spPr>
          <a:xfrm>
            <a:off x="4278334" y="2110532"/>
            <a:ext cx="1353001" cy="57888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rgbClr val="7030A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শাকসবজি 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4796078" y="1716966"/>
            <a:ext cx="430817" cy="335072"/>
          </a:xfrm>
          <a:prstGeom prst="rightArrow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ight Arrow 11"/>
          <p:cNvSpPr/>
          <p:nvPr/>
        </p:nvSpPr>
        <p:spPr>
          <a:xfrm rot="5400000">
            <a:off x="1905256" y="1735395"/>
            <a:ext cx="430821" cy="319458"/>
          </a:xfrm>
          <a:prstGeom prst="rightArrow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 flipV="1">
            <a:off x="6313037" y="1110902"/>
            <a:ext cx="515700" cy="491764"/>
          </a:xfrm>
          <a:prstGeom prst="rightArrow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7344395" y="1710702"/>
            <a:ext cx="487779" cy="311883"/>
          </a:xfrm>
          <a:prstGeom prst="rightArrow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Rectangle 14"/>
          <p:cNvSpPr/>
          <p:nvPr/>
        </p:nvSpPr>
        <p:spPr>
          <a:xfrm>
            <a:off x="5468662" y="425643"/>
            <a:ext cx="2204450" cy="70788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itchFamily="2" charset="0"/>
              </a:rPr>
              <a:t>উদ্যান ফসল </a:t>
            </a:r>
          </a:p>
        </p:txBody>
      </p:sp>
      <p:sp>
        <p:nvSpPr>
          <p:cNvPr id="16" name="Right Arrow 15"/>
          <p:cNvSpPr/>
          <p:nvPr/>
        </p:nvSpPr>
        <p:spPr>
          <a:xfrm rot="5400000">
            <a:off x="10352264" y="1667695"/>
            <a:ext cx="487779" cy="311883"/>
          </a:xfrm>
          <a:prstGeom prst="rightArrow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3928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2" y="655094"/>
            <a:ext cx="5163244" cy="289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2" y="3698544"/>
            <a:ext cx="5163244" cy="2663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5" y="3698543"/>
            <a:ext cx="5268711" cy="266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4" y="655094"/>
            <a:ext cx="5268711" cy="2897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5535577" y="251117"/>
            <a:ext cx="756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4000" b="1" dirty="0">
                <a:latin typeface="NikoshBAN" pitchFamily="2" charset="0"/>
                <a:cs typeface="NikoshBAN" pitchFamily="2" charset="0"/>
              </a:rPr>
              <a:t>ফল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362</Words>
  <Application>Microsoft Office PowerPoint</Application>
  <PresentationFormat>Widescreen</PresentationFormat>
  <Paragraphs>58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NikoshBAN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17</cp:revision>
  <dcterms:created xsi:type="dcterms:W3CDTF">2017-10-02T19:15:31Z</dcterms:created>
  <dcterms:modified xsi:type="dcterms:W3CDTF">2017-10-06T08:50:05Z</dcterms:modified>
</cp:coreProperties>
</file>